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303" r:id="rId3"/>
    <p:sldId id="304" r:id="rId4"/>
    <p:sldId id="260" r:id="rId5"/>
    <p:sldId id="308" r:id="rId6"/>
    <p:sldId id="299" r:id="rId7"/>
    <p:sldId id="305" r:id="rId8"/>
    <p:sldId id="309" r:id="rId9"/>
    <p:sldId id="302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00"/>
    <a:srgbClr val="561DF5"/>
    <a:srgbClr val="0066FF"/>
    <a:srgbClr val="000066"/>
    <a:srgbClr val="CCECFF"/>
    <a:srgbClr val="008000"/>
    <a:srgbClr val="6033DF"/>
    <a:srgbClr val="800080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099E7-967E-4596-9AF5-BEF65C00FFAB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D7E70-7F40-4458-B288-36AE8C023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A2CFE-2965-4CB1-968B-39AC7C659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A4C78-F5AB-430A-A563-AA8FE02149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0BD31-681E-4CB4-A135-B4FD8FA44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17280-C333-4DD1-9F11-BAF303906F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6982B-A449-40AA-9A5D-64B95BACC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2E66A-F691-4756-BACE-1442B5AE9D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75C64-E436-4637-AFA4-65A3302907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2CEDC-FCEB-4595-84A2-BC586CDB4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88AE9-CF95-4475-9DD7-4295C1EAA0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1AF8C-C61E-4B0B-A632-64153AEAA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69EAA-8B08-479C-8067-AD5EA01C1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86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CB48943-C8AC-4DF3-B6E1-564FE2DDE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hyperlink" Target="http://images.google.com/imgres?imgurl=http://viki.rdf.ru/media/viki/upload/preview/00036160.jpg&amp;imgrefurl=http://viki.rdf.ru/item/734/&amp;usg=__ndF4kEAoSvGtlQDSJPzROozB3_w=&amp;h=423&amp;w=640&amp;sz=46&amp;hl=ru&amp;start=279&amp;itbs=1&amp;tbnid=c67CuiPr4CFz3M:&amp;tbnh=91&amp;tbnw=137&amp;prev=/images?q=%D0%90%D0%BD%D0%B8%D0%BC%D0%B0%D1%86%D0%B8%D0%B8+%D0%BF%D1%80%D0%BE%D1%84%D0%B5%D1%81%D1%81%D0%B8%D0%B8&amp;start=260&amp;hl=ru&amp;sa=N&amp;ndsp=20&amp;tbs=isch:1" TargetMode="External"/><Relationship Id="rId4" Type="http://schemas.openxmlformats.org/officeDocument/2006/relationships/image" Target="../media/image5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ltern.t-online.de/pubertaet-mann-seid-ihr-peinlich-/id_18571318/index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500" y="785813"/>
            <a:ext cx="61880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4400" b="1" dirty="0">
                <a:solidFill>
                  <a:srgbClr val="003300"/>
                </a:solidFill>
                <a:latin typeface="+mn-lt"/>
              </a:rPr>
              <a:t>Wie geht es dir heute? </a:t>
            </a:r>
            <a:endParaRPr lang="ru-RU" sz="4400" b="1" dirty="0">
              <a:solidFill>
                <a:srgbClr val="003300"/>
              </a:solidFill>
              <a:latin typeface="+mn-lt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0" y="0"/>
            <a:ext cx="891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600" b="1" dirty="0" smtClean="0">
                <a:solidFill>
                  <a:srgbClr val="800080"/>
                </a:solidFill>
              </a:rPr>
              <a:t>  </a:t>
            </a:r>
            <a:r>
              <a:rPr lang="de-DE" sz="4000" b="1" dirty="0" smtClean="0">
                <a:solidFill>
                  <a:srgbClr val="000066"/>
                </a:solidFill>
              </a:rPr>
              <a:t>Was </a:t>
            </a:r>
            <a:r>
              <a:rPr lang="de-DE" sz="4000" b="1" dirty="0">
                <a:solidFill>
                  <a:srgbClr val="000066"/>
                </a:solidFill>
              </a:rPr>
              <a:t>ist für </a:t>
            </a:r>
            <a:r>
              <a:rPr lang="de-DE" sz="4000" b="1" dirty="0" smtClean="0">
                <a:solidFill>
                  <a:srgbClr val="000066"/>
                </a:solidFill>
              </a:rPr>
              <a:t>di</a:t>
            </a:r>
            <a:r>
              <a:rPr lang="en-US" sz="4000" b="1" dirty="0" err="1" smtClean="0">
                <a:solidFill>
                  <a:srgbClr val="000066"/>
                </a:solidFill>
              </a:rPr>
              <a:t>ch</a:t>
            </a:r>
            <a:r>
              <a:rPr lang="en-US" sz="4000" b="1" dirty="0" smtClean="0">
                <a:solidFill>
                  <a:srgbClr val="000066"/>
                </a:solidFill>
              </a:rPr>
              <a:t> </a:t>
            </a:r>
            <a:r>
              <a:rPr lang="de-DE" sz="4000" b="1" dirty="0" smtClean="0">
                <a:solidFill>
                  <a:srgbClr val="000066"/>
                </a:solidFill>
              </a:rPr>
              <a:t>wichtig</a:t>
            </a:r>
            <a:r>
              <a:rPr lang="de-DE" sz="4000" b="1" dirty="0">
                <a:solidFill>
                  <a:srgbClr val="000066"/>
                </a:solidFill>
              </a:rPr>
              <a:t>?</a:t>
            </a:r>
            <a:endParaRPr lang="ru-RU" sz="4000" dirty="0">
              <a:solidFill>
                <a:srgbClr val="000066"/>
              </a:solidFill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714375"/>
            <a:ext cx="88582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sz="4000" i="1" dirty="0" smtClean="0"/>
              <a:t>…ist für mich wichtig!</a:t>
            </a:r>
            <a:endParaRPr lang="ru-RU" sz="4000" b="1" dirty="0">
              <a:solidFill>
                <a:srgbClr val="000066"/>
              </a:solidFill>
            </a:endParaRPr>
          </a:p>
        </p:txBody>
      </p:sp>
      <p:pic>
        <p:nvPicPr>
          <p:cNvPr id="20485" name="Picture 5" descr="пара люд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214686"/>
            <a:ext cx="1905000" cy="1428750"/>
          </a:xfrm>
          <a:prstGeom prst="hear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486" name="Picture 9" descr="ГОР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5072074"/>
            <a:ext cx="2143125" cy="1428750"/>
          </a:xfrm>
          <a:prstGeom prst="round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488" name="Picture 6" descr="У БАБУШ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643050"/>
            <a:ext cx="2157413" cy="1625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" name="Picture 9" descr="0003616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14818"/>
            <a:ext cx="2365375" cy="1571625"/>
          </a:xfrm>
          <a:prstGeom prst="flowChartMagneticDisk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слесарь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78" y="4000504"/>
            <a:ext cx="1981200" cy="1831975"/>
          </a:xfrm>
          <a:prstGeom prst="hexagon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1516" name="Picture 15" descr="земля2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9058" y="1785926"/>
            <a:ext cx="8556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7" name="Picture 8" descr="ПОХОД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1643050"/>
            <a:ext cx="2087563" cy="1573213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50"/>
            <a:ext cx="9144000" cy="657225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Abhauen von Zuhause               kein Taschengeld</a:t>
            </a:r>
            <a:endParaRPr lang="ru-RU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de-DE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Probleme mit den Eltern 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und Erwachsene</a:t>
            </a:r>
            <a:endParaRPr lang="ru-RU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de-DE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Stress in der Schule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(Probleme mit Lehren,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mit Noten)</a:t>
            </a:r>
            <a:endParaRPr lang="ru-RU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de-DE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Rauchen, Alkohol, Drogen</a:t>
            </a:r>
            <a:endParaRPr lang="ru-RU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de-DE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de-DE" sz="2800" b="1" dirty="0" smtClean="0"/>
              <a:t>Liebeskummer</a:t>
            </a:r>
            <a:endParaRPr lang="ru-RU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de-DE" sz="2800" b="1" dirty="0" smtClean="0"/>
              <a:t>                                               Probleme mit den Freunden</a:t>
            </a:r>
            <a:endParaRPr lang="ru-RU" sz="28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572000" y="1571625"/>
            <a:ext cx="4572000" cy="2786063"/>
          </a:xfrm>
          <a:prstGeom prst="ellipse">
            <a:avLst/>
          </a:prstGeom>
          <a:solidFill>
            <a:schemeClr val="accent3">
              <a:lumMod val="50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solidFill>
                  <a:srgbClr val="211022"/>
                </a:solidFill>
              </a:rPr>
              <a:t>Probleme der Jugendliche</a:t>
            </a:r>
            <a:endParaRPr lang="ru-RU" sz="4000" b="1" dirty="0">
              <a:solidFill>
                <a:srgbClr val="211022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>
            <a:off x="6858000" y="857250"/>
            <a:ext cx="857250" cy="642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>
            <a:off x="4071938" y="428625"/>
            <a:ext cx="2357437" cy="1000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4214813" y="1285875"/>
            <a:ext cx="1214437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>
            <a:off x="3143250" y="2428875"/>
            <a:ext cx="14287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 flipV="1">
            <a:off x="3571875" y="3929063"/>
            <a:ext cx="1428750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3786188" y="4500563"/>
            <a:ext cx="2143125" cy="1071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6501606" y="4785520"/>
            <a:ext cx="1069975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00100" y="214290"/>
            <a:ext cx="7772400" cy="221457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de-DE" b="1" dirty="0" smtClean="0"/>
              <a:t>„Die heutige Jugendliche. Welche Probleme haben sie?»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3" descr="I:\молодежь\молд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357562"/>
            <a:ext cx="4263445" cy="2830532"/>
          </a:xfrm>
          <a:prstGeom prst="snip2SameRect">
            <a:avLst>
              <a:gd name="adj1" fmla="val 16667"/>
              <a:gd name="adj2" fmla="val 0"/>
            </a:avLst>
          </a:prstGeom>
          <a:noFill/>
        </p:spPr>
      </p:pic>
      <p:pic>
        <p:nvPicPr>
          <p:cNvPr id="6" name="Picture 10" descr="In der Pubertät finden Kinder ihre Eltern meistens nur noch peinlich. (Bild: Archiv)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571744"/>
            <a:ext cx="2246300" cy="189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65bbe82eb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86314" y="4643446"/>
            <a:ext cx="4048604" cy="2006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WordArt 22"/>
          <p:cNvSpPr>
            <a:spLocks noChangeArrowheads="1" noChangeShapeType="1" noTextEdit="1"/>
          </p:cNvSpPr>
          <p:nvPr/>
        </p:nvSpPr>
        <p:spPr bwMode="auto">
          <a:xfrm>
            <a:off x="611188" y="333375"/>
            <a:ext cx="784860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sz="2000" b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99"/>
                </a:solidFill>
                <a:latin typeface="Arial"/>
                <a:cs typeface="Arial"/>
              </a:rPr>
              <a:t>Lest die Frage und nennt das Problem</a:t>
            </a:r>
            <a:endParaRPr lang="ru-RU" sz="20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99"/>
              </a:solidFill>
              <a:latin typeface="Arial"/>
              <a:cs typeface="Arial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323850" y="981075"/>
            <a:ext cx="8208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FF0000"/>
                </a:solidFill>
              </a:rPr>
              <a:t>Welche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Probleme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haben</a:t>
            </a:r>
            <a:r>
              <a:rPr lang="en-US" sz="2800" b="1" dirty="0">
                <a:solidFill>
                  <a:srgbClr val="FF0000"/>
                </a:solidFill>
              </a:rPr>
              <a:t> die </a:t>
            </a:r>
            <a:r>
              <a:rPr lang="en-US" sz="2800" b="1" dirty="0" err="1">
                <a:solidFill>
                  <a:srgbClr val="FF0000"/>
                </a:solidFill>
              </a:rPr>
              <a:t>Jugendlichen</a:t>
            </a:r>
            <a:r>
              <a:rPr lang="en-US" sz="2800" b="1" dirty="0">
                <a:solidFill>
                  <a:srgbClr val="FF0000"/>
                </a:solidFill>
              </a:rPr>
              <a:t>, ….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395288" y="1628775"/>
            <a:ext cx="532923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i="1" dirty="0">
                <a:solidFill>
                  <a:srgbClr val="FF0000"/>
                </a:solidFill>
              </a:rPr>
              <a:t>-</a:t>
            </a:r>
            <a:r>
              <a:rPr lang="en-US" sz="2200" i="1" dirty="0">
                <a:solidFill>
                  <a:srgbClr val="0000FF"/>
                </a:solidFill>
              </a:rPr>
              <a:t> die </a:t>
            </a:r>
            <a:r>
              <a:rPr lang="en-US" sz="2200" i="1" dirty="0" err="1">
                <a:solidFill>
                  <a:srgbClr val="0000FF"/>
                </a:solidFill>
              </a:rPr>
              <a:t>ihren</a:t>
            </a:r>
            <a:r>
              <a:rPr lang="en-US" sz="2200" i="1" dirty="0">
                <a:solidFill>
                  <a:srgbClr val="0000FF"/>
                </a:solidFill>
              </a:rPr>
              <a:t> </a:t>
            </a:r>
            <a:r>
              <a:rPr lang="en-US" sz="2200" i="1" dirty="0" err="1">
                <a:solidFill>
                  <a:srgbClr val="0000FF"/>
                </a:solidFill>
              </a:rPr>
              <a:t>Freunden</a:t>
            </a:r>
            <a:r>
              <a:rPr lang="en-US" sz="2200" i="1" dirty="0">
                <a:solidFill>
                  <a:srgbClr val="0000FF"/>
                </a:solidFill>
              </a:rPr>
              <a:t> </a:t>
            </a:r>
            <a:r>
              <a:rPr lang="en-US" sz="2200" i="1" dirty="0" err="1">
                <a:solidFill>
                  <a:srgbClr val="0000FF"/>
                </a:solidFill>
              </a:rPr>
              <a:t>nicht</a:t>
            </a:r>
            <a:r>
              <a:rPr lang="en-US" sz="2200" i="1" dirty="0">
                <a:solidFill>
                  <a:srgbClr val="0000FF"/>
                </a:solidFill>
              </a:rPr>
              <a:t> </a:t>
            </a:r>
            <a:r>
              <a:rPr lang="en-US" sz="2200" i="1" dirty="0" err="1">
                <a:solidFill>
                  <a:srgbClr val="0000FF"/>
                </a:solidFill>
              </a:rPr>
              <a:t>vertrauen</a:t>
            </a:r>
            <a:r>
              <a:rPr lang="en-US" sz="2200" i="1" dirty="0">
                <a:solidFill>
                  <a:srgbClr val="0000FF"/>
                </a:solidFill>
              </a:rPr>
              <a:t>? -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5651500" y="1628775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Probleme mit Freunden</a:t>
            </a:r>
            <a:endParaRPr lang="ru-RU" sz="2000">
              <a:solidFill>
                <a:srgbClr val="FF0000"/>
              </a:solidFill>
            </a:endParaRP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395288" y="2276475"/>
            <a:ext cx="8280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i="1">
                <a:solidFill>
                  <a:srgbClr val="FF0000"/>
                </a:solidFill>
              </a:rPr>
              <a:t>-</a:t>
            </a:r>
            <a:r>
              <a:rPr lang="en-US" sz="2200" i="1">
                <a:solidFill>
                  <a:srgbClr val="0000FF"/>
                </a:solidFill>
              </a:rPr>
              <a:t> die ihre Stelle im Leben noch nicht gefunden haben? -</a:t>
            </a:r>
            <a:r>
              <a:rPr lang="en-US" sz="2200">
                <a:solidFill>
                  <a:srgbClr val="0000FF"/>
                </a:solidFill>
              </a:rPr>
              <a:t> </a:t>
            </a:r>
            <a:endParaRPr lang="ru-RU" sz="2200">
              <a:solidFill>
                <a:srgbClr val="0000FF"/>
              </a:solidFill>
            </a:endParaRP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5435600" y="2636838"/>
            <a:ext cx="3889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Suche nach sich selbst</a:t>
            </a:r>
            <a:endParaRPr lang="ru-RU" sz="2000">
              <a:solidFill>
                <a:srgbClr val="FF0000"/>
              </a:solidFill>
            </a:endParaRP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250825" y="2997200"/>
            <a:ext cx="88931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>
                <a:solidFill>
                  <a:srgbClr val="FF0000"/>
                </a:solidFill>
              </a:rPr>
              <a:t>  </a:t>
            </a:r>
            <a:r>
              <a:rPr lang="en-US" sz="2200" i="1">
                <a:solidFill>
                  <a:srgbClr val="FF0000"/>
                </a:solidFill>
              </a:rPr>
              <a:t>-</a:t>
            </a:r>
            <a:r>
              <a:rPr lang="en-US" sz="2200" i="1">
                <a:solidFill>
                  <a:srgbClr val="0000FF"/>
                </a:solidFill>
              </a:rPr>
              <a:t> die mit den Eltern streiten, keinen Kontakt mit ihnen haben? -</a:t>
            </a:r>
            <a:endParaRPr lang="ru-RU" sz="2400">
              <a:solidFill>
                <a:srgbClr val="0000FF"/>
              </a:solidFill>
            </a:endParaRPr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5435600" y="3429000"/>
            <a:ext cx="3313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Probleme mit den Eltern</a:t>
            </a:r>
            <a:endParaRPr lang="ru-RU" sz="2000">
              <a:solidFill>
                <a:srgbClr val="FF0000"/>
              </a:solidFill>
            </a:endParaRP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468313" y="3789363"/>
            <a:ext cx="8208962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i="1">
                <a:solidFill>
                  <a:srgbClr val="FF0000"/>
                </a:solidFill>
              </a:rPr>
              <a:t>-</a:t>
            </a:r>
            <a:r>
              <a:rPr lang="en-US" sz="2200" i="1">
                <a:solidFill>
                  <a:srgbClr val="0000FF"/>
                </a:solidFill>
              </a:rPr>
              <a:t> die nicht in der Familie bleiben wollen? -</a:t>
            </a:r>
            <a:endParaRPr lang="ru-RU" sz="2200" i="1">
              <a:solidFill>
                <a:srgbClr val="0000FF"/>
              </a:solidFill>
            </a:endParaRP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5724525" y="4005263"/>
            <a:ext cx="316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Abhauen von Zuhause</a:t>
            </a:r>
            <a:endParaRPr lang="ru-RU" sz="2000">
              <a:solidFill>
                <a:srgbClr val="FF0000"/>
              </a:solidFill>
            </a:endParaRP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468313" y="4437063"/>
            <a:ext cx="849788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i="1">
                <a:solidFill>
                  <a:srgbClr val="FF0000"/>
                </a:solidFill>
              </a:rPr>
              <a:t>-</a:t>
            </a:r>
            <a:r>
              <a:rPr lang="en-US" sz="2200" i="1">
                <a:solidFill>
                  <a:srgbClr val="0000FF"/>
                </a:solidFill>
              </a:rPr>
              <a:t> die rauchen, Alkochol und Drogen nehmen? -</a:t>
            </a:r>
            <a:r>
              <a:rPr lang="en-US" sz="2200">
                <a:solidFill>
                  <a:srgbClr val="0000FF"/>
                </a:solidFill>
              </a:rPr>
              <a:t> </a:t>
            </a:r>
            <a:endParaRPr lang="ru-RU" sz="2200">
              <a:solidFill>
                <a:srgbClr val="0000FF"/>
              </a:solidFill>
            </a:endParaRPr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539750" y="5229225"/>
            <a:ext cx="66246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i="1">
                <a:solidFill>
                  <a:srgbClr val="FF0000"/>
                </a:solidFill>
              </a:rPr>
              <a:t>-</a:t>
            </a:r>
            <a:r>
              <a:rPr lang="en-US" sz="2200" i="1">
                <a:solidFill>
                  <a:srgbClr val="0000FF"/>
                </a:solidFill>
              </a:rPr>
              <a:t> die sich mit den Lehrern schlecht verstehen?-</a:t>
            </a:r>
            <a:endParaRPr lang="ru-RU" sz="2200" i="1">
              <a:solidFill>
                <a:srgbClr val="0000FF"/>
              </a:solidFill>
            </a:endParaRP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6156325" y="5589588"/>
            <a:ext cx="316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Streß in der Schule</a:t>
            </a:r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4284663" y="4868863"/>
            <a:ext cx="4859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Probleme mit Alkochol und Drogen</a:t>
            </a:r>
            <a:endParaRPr lang="ru-RU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0" grpId="0" animBg="1"/>
      <p:bldP spid="2071" grpId="0"/>
      <p:bldP spid="2072" grpId="0"/>
      <p:bldP spid="2074" grpId="0"/>
      <p:bldP spid="2077" grpId="0"/>
      <p:bldP spid="2078" grpId="0"/>
      <p:bldP spid="2081" grpId="0"/>
      <p:bldP spid="20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5722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„Wie war die Stunde?»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0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660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 -»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«- 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01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interessant, wunderschön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sinnvoll,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mit viel  Nutzen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 nicht besonders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besonders  interessant,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schlecht, so lala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nicht besonders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 dirty="0">
                          <a:latin typeface="Times New Roman"/>
                          <a:ea typeface="Calibri"/>
                          <a:cs typeface="Times New Roman"/>
                        </a:rPr>
                        <a:t> …   schlecht,                          langweilig   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Ich arbeite   schlecht.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571612"/>
            <a:ext cx="5984331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4000" dirty="0" smtClean="0">
                <a:solidFill>
                  <a:srgbClr val="561DF5"/>
                </a:solidFill>
              </a:rPr>
              <a:t>Ich w</a:t>
            </a:r>
            <a:r>
              <a:rPr lang="ru-RU" sz="4000" dirty="0" err="1" smtClean="0">
                <a:solidFill>
                  <a:srgbClr val="561DF5"/>
                </a:solidFill>
              </a:rPr>
              <a:t>ü</a:t>
            </a:r>
            <a:r>
              <a:rPr lang="de-DE" sz="4000" dirty="0" err="1" smtClean="0">
                <a:solidFill>
                  <a:srgbClr val="561DF5"/>
                </a:solidFill>
              </a:rPr>
              <a:t>nsche</a:t>
            </a:r>
            <a:r>
              <a:rPr lang="de-DE" sz="4000" dirty="0" smtClean="0">
                <a:solidFill>
                  <a:srgbClr val="561DF5"/>
                </a:solidFill>
              </a:rPr>
              <a:t> euch </a:t>
            </a:r>
            <a:endParaRPr lang="ru-RU" sz="4000" dirty="0" smtClean="0">
              <a:solidFill>
                <a:srgbClr val="561DF5"/>
              </a:solidFill>
            </a:endParaRPr>
          </a:p>
          <a:p>
            <a:r>
              <a:rPr lang="de-DE" sz="4000" dirty="0" smtClean="0">
                <a:solidFill>
                  <a:srgbClr val="561DF5"/>
                </a:solidFill>
              </a:rPr>
              <a:t>viel Erfolg und  gute Noten!</a:t>
            </a:r>
            <a:endParaRPr lang="ru-RU" sz="4000" dirty="0" smtClean="0">
              <a:solidFill>
                <a:srgbClr val="561DF5"/>
              </a:solidFill>
            </a:endParaRPr>
          </a:p>
          <a:p>
            <a:r>
              <a:rPr lang="de-DE" sz="4000" dirty="0" smtClean="0"/>
              <a:t>Auf Wiedersehen!</a:t>
            </a:r>
            <a:endParaRPr lang="ru-RU" sz="4000" dirty="0"/>
          </a:p>
        </p:txBody>
      </p:sp>
      <p:pic>
        <p:nvPicPr>
          <p:cNvPr id="5" name="Picture 2" descr="I:\молодежь\молодежь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429000"/>
            <a:ext cx="4288961" cy="2857520"/>
          </a:xfrm>
          <a:prstGeom prst="rect">
            <a:avLst/>
          </a:prstGeom>
          <a:noFill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14348" y="571480"/>
            <a:ext cx="6000792" cy="1077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err="1" smtClean="0">
                <a:solidFill>
                  <a:srgbClr val="0033CC"/>
                </a:solidFill>
              </a:rPr>
              <a:t>Vielen</a:t>
            </a:r>
            <a:r>
              <a:rPr lang="en-US" sz="3200" dirty="0" smtClean="0">
                <a:solidFill>
                  <a:srgbClr val="0033CC"/>
                </a:solidFill>
              </a:rPr>
              <a:t> Dank </a:t>
            </a:r>
            <a:r>
              <a:rPr lang="en-US" sz="3200" dirty="0" err="1" smtClean="0">
                <a:solidFill>
                  <a:srgbClr val="0033CC"/>
                </a:solidFill>
              </a:rPr>
              <a:t>für</a:t>
            </a:r>
            <a:r>
              <a:rPr lang="en-US" sz="3200" dirty="0" smtClean="0">
                <a:solidFill>
                  <a:srgbClr val="0033CC"/>
                </a:solidFill>
              </a:rPr>
              <a:t> die </a:t>
            </a:r>
            <a:r>
              <a:rPr lang="en-US" sz="3200" dirty="0" err="1" smtClean="0">
                <a:solidFill>
                  <a:srgbClr val="0033CC"/>
                </a:solidFill>
              </a:rPr>
              <a:t>aktive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Arbeit</a:t>
            </a:r>
            <a:r>
              <a:rPr lang="en-US" sz="3200" dirty="0" smtClean="0">
                <a:solidFill>
                  <a:srgbClr val="0033CC"/>
                </a:solidFill>
              </a:rPr>
              <a:t> in </a:t>
            </a:r>
            <a:r>
              <a:rPr lang="en-US" sz="3200" dirty="0" err="1" smtClean="0">
                <a:solidFill>
                  <a:srgbClr val="0033CC"/>
                </a:solidFill>
              </a:rPr>
              <a:t>der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Stunde</a:t>
            </a:r>
            <a:endParaRPr lang="en-US" sz="32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B2A1C7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</TotalTime>
  <Words>245</Words>
  <Application>Microsoft Office PowerPoint</Application>
  <PresentationFormat>Экран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Оформление по умолчанию</vt:lpstr>
      <vt:lpstr>Слайд 1</vt:lpstr>
      <vt:lpstr>Слайд 2</vt:lpstr>
      <vt:lpstr>Слайд 3</vt:lpstr>
      <vt:lpstr>Слайд 4</vt:lpstr>
      <vt:lpstr> „Die heutige Jugendliche. Welche Probleme haben sie?»  </vt:lpstr>
      <vt:lpstr>Слайд 6</vt:lpstr>
      <vt:lpstr>Слайд 7</vt:lpstr>
      <vt:lpstr>„Wie war die Stunde?»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</dc:creator>
  <cp:lastModifiedBy>джумма</cp:lastModifiedBy>
  <cp:revision>265</cp:revision>
  <dcterms:created xsi:type="dcterms:W3CDTF">2011-11-24T20:58:05Z</dcterms:created>
  <dcterms:modified xsi:type="dcterms:W3CDTF">2004-01-01T04:50:55Z</dcterms:modified>
</cp:coreProperties>
</file>